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  <p:sldMasterId id="2147483722" r:id="rId2"/>
    <p:sldMasterId id="2147483734" r:id="rId3"/>
  </p:sldMasterIdLst>
  <p:notesMasterIdLst>
    <p:notesMasterId r:id="rId24"/>
  </p:notesMasterIdLst>
  <p:sldIdLst>
    <p:sldId id="256" r:id="rId4"/>
    <p:sldId id="306" r:id="rId5"/>
    <p:sldId id="281" r:id="rId6"/>
    <p:sldId id="302" r:id="rId7"/>
    <p:sldId id="263" r:id="rId8"/>
    <p:sldId id="282" r:id="rId9"/>
    <p:sldId id="283" r:id="rId10"/>
    <p:sldId id="301" r:id="rId11"/>
    <p:sldId id="267" r:id="rId12"/>
    <p:sldId id="298" r:id="rId13"/>
    <p:sldId id="308" r:id="rId14"/>
    <p:sldId id="292" r:id="rId15"/>
    <p:sldId id="268" r:id="rId16"/>
    <p:sldId id="299" r:id="rId17"/>
    <p:sldId id="309" r:id="rId18"/>
    <p:sldId id="294" r:id="rId19"/>
    <p:sldId id="271" r:id="rId20"/>
    <p:sldId id="310" r:id="rId21"/>
    <p:sldId id="304" r:id="rId22"/>
    <p:sldId id="303" r:id="rId23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9" autoAdjust="0"/>
    <p:restoredTop sz="94660"/>
  </p:normalViewPr>
  <p:slideViewPr>
    <p:cSldViewPr>
      <p:cViewPr>
        <p:scale>
          <a:sx n="50" d="100"/>
          <a:sy n="50" d="100"/>
        </p:scale>
        <p:origin x="-1104" y="-187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18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19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21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3300" y="695325"/>
            <a:ext cx="4840288" cy="342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9222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0" y="0"/>
            <a:ext cx="296862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881438" y="0"/>
            <a:ext cx="296862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0" y="8686800"/>
            <a:ext cx="296862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26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3881438" y="8686800"/>
            <a:ext cx="2967037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ea typeface="DejaVu Sans" pitchFamily="32" charset="0"/>
                <a:cs typeface="DejaVu Sans" pitchFamily="32" charset="0"/>
              </a:defRPr>
            </a:lvl1pPr>
          </a:lstStyle>
          <a:p>
            <a:fld id="{1C118BD3-0BFD-4CE9-B6B7-52AE2196D72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07833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126C26-2334-490D-B65A-043F9B310CD5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3881438" y="8686800"/>
            <a:ext cx="296862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9pPr>
          </a:lstStyle>
          <a:p>
            <a:pPr algn="r">
              <a:lnSpc>
                <a:spcPct val="93000"/>
              </a:lnSpc>
              <a:buClrTx/>
              <a:buFontTx/>
              <a:buNone/>
            </a:pPr>
            <a:fld id="{786F1D37-C738-4426-87D8-B0CC549BC1F1}" type="slidenum">
              <a:rPr lang="ru-RU" altLang="ru-RU" sz="1400">
                <a:solidFill>
                  <a:srgbClr val="000000"/>
                </a:solidFill>
              </a:rPr>
              <a:pPr algn="r">
                <a:lnSpc>
                  <a:spcPct val="93000"/>
                </a:lnSpc>
                <a:buClrTx/>
                <a:buFontTx/>
                <a:buNone/>
              </a:pPr>
              <a:t>1</a:t>
            </a:fld>
            <a:endParaRPr lang="ru-RU" altLang="ru-RU" sz="1400">
              <a:solidFill>
                <a:srgbClr val="000000"/>
              </a:solidFill>
            </a:endParaRPr>
          </a:p>
        </p:txBody>
      </p:sp>
      <p:sp>
        <p:nvSpPr>
          <p:cNvPr id="34818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041D20E-AA62-4793-95D8-A16298648DCC}" type="slidenum">
              <a:rPr lang="ru-RU" altLang="ru-RU">
                <a:solidFill>
                  <a:prstClr val="white"/>
                </a:solidFill>
              </a:rPr>
              <a:pPr/>
              <a:t>2</a:t>
            </a:fld>
            <a:endParaRPr lang="ru-RU" altLang="ru-RU">
              <a:solidFill>
                <a:prstClr val="white"/>
              </a:solidFill>
            </a:endParaRPr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0412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81332D-8B8F-4C53-9A59-978E7C27E1EA}" type="slidenum">
              <a:rPr lang="ru-RU" altLang="ru-RU">
                <a:solidFill>
                  <a:prstClr val="white"/>
                </a:solidFill>
              </a:rPr>
              <a:pPr/>
              <a:t>4</a:t>
            </a:fld>
            <a:endParaRPr lang="ru-RU" altLang="ru-RU">
              <a:solidFill>
                <a:prstClr val="white"/>
              </a:solidFill>
            </a:endParaRPr>
          </a:p>
        </p:txBody>
      </p:sp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3881438" y="8686800"/>
            <a:ext cx="296862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9pPr>
          </a:lstStyle>
          <a:p>
            <a:pPr algn="r">
              <a:lnSpc>
                <a:spcPct val="93000"/>
              </a:lnSpc>
              <a:buClrTx/>
              <a:buFontTx/>
              <a:buNone/>
            </a:pPr>
            <a:fld id="{D3BB151C-9A64-4A7F-B742-790A7192A2C6}" type="slidenum">
              <a:rPr lang="ru-RU" altLang="ru-RU" sz="1400">
                <a:solidFill>
                  <a:srgbClr val="000000"/>
                </a:solidFill>
              </a:rPr>
              <a:pPr algn="r">
                <a:lnSpc>
                  <a:spcPct val="93000"/>
                </a:lnSpc>
                <a:buClrTx/>
                <a:buFontTx/>
                <a:buNone/>
              </a:pPr>
              <a:t>4</a:t>
            </a:fld>
            <a:endParaRPr lang="ru-RU" altLang="ru-RU" sz="1400">
              <a:solidFill>
                <a:srgbClr val="000000"/>
              </a:solidFill>
            </a:endParaRPr>
          </a:p>
        </p:txBody>
      </p:sp>
      <p:sp>
        <p:nvSpPr>
          <p:cNvPr id="3686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E6FBBE-484E-4874-B01B-D113A8EBC550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3881438" y="8686800"/>
            <a:ext cx="296862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9pPr>
          </a:lstStyle>
          <a:p>
            <a:pPr algn="r">
              <a:lnSpc>
                <a:spcPct val="93000"/>
              </a:lnSpc>
              <a:buClrTx/>
              <a:buFontTx/>
              <a:buNone/>
            </a:pPr>
            <a:fld id="{A04E0650-F264-4849-B200-FD32E5006DB0}" type="slidenum">
              <a:rPr lang="ru-RU" altLang="ru-RU" sz="1400">
                <a:solidFill>
                  <a:srgbClr val="000000"/>
                </a:solidFill>
              </a:rPr>
              <a:pPr algn="r">
                <a:lnSpc>
                  <a:spcPct val="93000"/>
                </a:lnSpc>
                <a:buClrTx/>
                <a:buFontTx/>
                <a:buNone/>
              </a:pPr>
              <a:t>5</a:t>
            </a:fld>
            <a:endParaRPr lang="ru-RU" altLang="ru-RU" sz="1400">
              <a:solidFill>
                <a:srgbClr val="000000"/>
              </a:solidFill>
            </a:endParaRPr>
          </a:p>
        </p:txBody>
      </p:sp>
      <p:sp>
        <p:nvSpPr>
          <p:cNvPr id="419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ED17104-9763-4E1C-BC1E-938E37BD297E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3881438" y="8686800"/>
            <a:ext cx="296862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9pPr>
          </a:lstStyle>
          <a:p>
            <a:pPr algn="r">
              <a:lnSpc>
                <a:spcPct val="93000"/>
              </a:lnSpc>
              <a:buClrTx/>
              <a:buFontTx/>
              <a:buNone/>
            </a:pPr>
            <a:fld id="{2140B63C-A8A4-47AC-AEB5-3A238F3A982B}" type="slidenum">
              <a:rPr lang="ru-RU" altLang="ru-RU" sz="1400">
                <a:solidFill>
                  <a:srgbClr val="000000"/>
                </a:solidFill>
              </a:rPr>
              <a:pPr algn="r">
                <a:lnSpc>
                  <a:spcPct val="93000"/>
                </a:lnSpc>
                <a:buClrTx/>
                <a:buFontTx/>
                <a:buNone/>
              </a:pPr>
              <a:t>9</a:t>
            </a:fld>
            <a:endParaRPr lang="ru-RU" altLang="ru-RU" sz="1400">
              <a:solidFill>
                <a:srgbClr val="000000"/>
              </a:solidFill>
            </a:endParaRPr>
          </a:p>
        </p:txBody>
      </p:sp>
      <p:sp>
        <p:nvSpPr>
          <p:cNvPr id="46082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5650" cy="3424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3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E80683-BF78-4D3B-9C21-5F46F47B81CD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3881438" y="8686800"/>
            <a:ext cx="296862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9pPr>
          </a:lstStyle>
          <a:p>
            <a:pPr algn="r">
              <a:lnSpc>
                <a:spcPct val="93000"/>
              </a:lnSpc>
              <a:buClrTx/>
              <a:buFontTx/>
              <a:buNone/>
            </a:pPr>
            <a:fld id="{F920D9FD-29D5-47C5-B88D-88F1BF14DCB4}" type="slidenum">
              <a:rPr lang="ru-RU" altLang="ru-RU" sz="1400">
                <a:solidFill>
                  <a:srgbClr val="000000"/>
                </a:solidFill>
              </a:rPr>
              <a:pPr algn="r">
                <a:lnSpc>
                  <a:spcPct val="93000"/>
                </a:lnSpc>
                <a:buClrTx/>
                <a:buFontTx/>
                <a:buNone/>
              </a:pPr>
              <a:t>13</a:t>
            </a:fld>
            <a:endParaRPr lang="ru-RU" altLang="ru-RU" sz="1400">
              <a:solidFill>
                <a:srgbClr val="000000"/>
              </a:solidFill>
            </a:endParaRPr>
          </a:p>
        </p:txBody>
      </p:sp>
      <p:sp>
        <p:nvSpPr>
          <p:cNvPr id="4710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0412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1F4D4F5-393E-42AD-A993-64FD6627C72B}" type="slidenum">
              <a:rPr lang="ru-RU" altLang="ru-RU" sz="1400"/>
              <a:pPr eaLnBrk="1" hangingPunct="1">
                <a:spcBef>
                  <a:spcPct val="0"/>
                </a:spcBef>
              </a:pPr>
              <a:t>15</a:t>
            </a:fld>
            <a:endParaRPr lang="ru-RU" altLang="ru-RU" sz="1400"/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5325"/>
            <a:ext cx="4568825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0D335B-592F-48D8-9D7F-4BD2C4FE8488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3881438" y="8686800"/>
            <a:ext cx="296862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9pPr>
          </a:lstStyle>
          <a:p>
            <a:pPr algn="r">
              <a:lnSpc>
                <a:spcPct val="93000"/>
              </a:lnSpc>
              <a:buClrTx/>
              <a:buFontTx/>
              <a:buNone/>
            </a:pPr>
            <a:fld id="{12A04168-A5CA-49F9-9EB9-24915EB71A9D}" type="slidenum">
              <a:rPr lang="ru-RU" altLang="ru-RU" sz="1400">
                <a:solidFill>
                  <a:srgbClr val="000000"/>
                </a:solidFill>
              </a:rPr>
              <a:pPr algn="r">
                <a:lnSpc>
                  <a:spcPct val="93000"/>
                </a:lnSpc>
                <a:buClrTx/>
                <a:buFontTx/>
                <a:buNone/>
              </a:pPr>
              <a:t>17</a:t>
            </a:fld>
            <a:endParaRPr lang="ru-RU" altLang="ru-RU" sz="1400">
              <a:solidFill>
                <a:srgbClr val="000000"/>
              </a:solidFill>
            </a:endParaRPr>
          </a:p>
        </p:txBody>
      </p:sp>
      <p:sp>
        <p:nvSpPr>
          <p:cNvPr id="50178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5650" cy="3424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9A3615-4ED9-4AAC-B026-1FBA012991F4}" type="slidenum">
              <a:rPr lang="ru-RU" altLang="ru-RU">
                <a:solidFill>
                  <a:prstClr val="white"/>
                </a:solidFill>
              </a:rPr>
              <a:pPr/>
              <a:t>20</a:t>
            </a:fld>
            <a:endParaRPr lang="ru-RU" altLang="ru-RU">
              <a:solidFill>
                <a:prstClr val="white"/>
              </a:solidFill>
            </a:endParaRPr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2475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86C7FE3-0ED6-4A54-91D9-97EDA2A1F7C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1866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E5CC795-1F90-4CA0-A776-F81053A8790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9564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1938" y="-61913"/>
            <a:ext cx="2062162" cy="61801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5450" y="-61913"/>
            <a:ext cx="6034088" cy="61801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A228E24-98B8-478D-B2A7-29A0AFD2E56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2550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0041A14-876D-4569-8E68-E4DC4B6D2F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5787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C2DF2F1-A20D-48BB-AA64-38C7B2D6FA6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7439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5C8F3D8-23E4-4D78-8CE8-4A30C3C800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5224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3838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38" y="1604963"/>
            <a:ext cx="4035425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25A59E7-E67B-402F-B355-897F900C9C8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9322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F459BB1-E013-4D94-86B7-134552FFB57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8875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401D527-332A-446B-BDB1-1A07A785ED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9356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1867B26-B697-4328-89E8-673D18CCB4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4479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6B36ED9-D755-4CBB-BBDD-E09BEDC231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0270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6A9F0BA-882A-4F7F-BCD7-6E66C51C39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5174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A955977-6629-4FE5-9310-781C3F66CF2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2722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2095B7C-195C-4986-BD27-7A4DF03403E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8546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6700" y="-57150"/>
            <a:ext cx="2062163" cy="61801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5450" y="-57150"/>
            <a:ext cx="6038850" cy="61801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496074A-DEDD-48B5-8AC0-025C1939EDC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68026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0931EB3-51F9-432F-B7D3-CE79C52377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74903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3B7D208-0196-4810-951C-1BC20DA2747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7361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D6D1654-73E1-47A0-AF0D-CC77BD9C215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71154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3838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38" y="1604963"/>
            <a:ext cx="4035425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9DC3813-44B2-4837-AB0A-CF3D7DBEEE3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8140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5CB2655-8F8A-4E4A-A859-FA26236B61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74557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589D3D9-4098-4314-8F72-488E685103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65639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939C641-B427-4DC4-B41D-ABBE7CA85A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14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7810D61-6F74-4FED-BDBD-AB4E0F5EF20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56643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C20D783-12E4-4DF4-9E51-1E571A6DF4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3410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BA8134E-1BEA-41B3-87FD-21EBD4D787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93173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BACF51B-8E83-42C4-BAAC-7E3FDD564CE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68018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6700" y="-57150"/>
            <a:ext cx="2062163" cy="61801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5450" y="-57150"/>
            <a:ext cx="6038850" cy="61801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A4704F2-A5F6-47FF-B487-91150CAFC8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53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2250" cy="451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604963"/>
            <a:ext cx="4032250" cy="451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0D6206B-2621-4760-A3FB-A393D4A9E1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8540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5680D45-3BD9-4FAB-93C4-EBB654E6E02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9172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D8D3AFD-451E-4933-867E-07A9E4ECAE1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6115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F59F6B3-2999-4854-9F17-487536EA0A5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575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22A9D3B-BC7E-40D5-A537-A0EC446B2F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3736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2BEC5C8-428F-41F1-B0E6-7FAC532672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696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25450" y="-61913"/>
            <a:ext cx="8216900" cy="1244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6900" cy="451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57200" y="6246813"/>
            <a:ext cx="21193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127375" y="6246813"/>
            <a:ext cx="288766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177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6BF918E7-4F48-4ADC-A128-D902514BD85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pitchFamily="32" charset="0"/>
          <a:cs typeface="DejaVu Sans" pitchFamily="32" charset="0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pitchFamily="32" charset="0"/>
          <a:cs typeface="DejaVu Sans" pitchFamily="32" charset="0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pitchFamily="32" charset="0"/>
          <a:cs typeface="DejaVu Sans" pitchFamily="32" charset="0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pitchFamily="32" charset="0"/>
          <a:cs typeface="DejaVu Sans" pitchFamily="32" charset="0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pitchFamily="32" charset="0"/>
          <a:cs typeface="DejaVu Sans" pitchFamily="32" charset="0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pitchFamily="32" charset="0"/>
          <a:cs typeface="DejaVu Sans" pitchFamily="32" charset="0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pitchFamily="32" charset="0"/>
          <a:cs typeface="DejaVu Sans" pitchFamily="32" charset="0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pitchFamily="32" charset="0"/>
          <a:cs typeface="DejaVu Sans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25450" y="-57150"/>
            <a:ext cx="8221663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1663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457200" y="6246813"/>
            <a:ext cx="2124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127375" y="6246813"/>
            <a:ext cx="28924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2248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AB98869C-321E-4CB1-B785-532469539E6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415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pitchFamily="32" charset="0"/>
          <a:cs typeface="DejaVu Sans" pitchFamily="32" charset="0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pitchFamily="32" charset="0"/>
          <a:cs typeface="DejaVu Sans" pitchFamily="32" charset="0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pitchFamily="32" charset="0"/>
          <a:cs typeface="DejaVu Sans" pitchFamily="32" charset="0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pitchFamily="32" charset="0"/>
          <a:cs typeface="DejaVu Sans" pitchFamily="32" charset="0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pitchFamily="32" charset="0"/>
          <a:cs typeface="DejaVu Sans" pitchFamily="32" charset="0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pitchFamily="32" charset="0"/>
          <a:cs typeface="DejaVu Sans" pitchFamily="32" charset="0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pitchFamily="32" charset="0"/>
          <a:cs typeface="DejaVu Sans" pitchFamily="32" charset="0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pitchFamily="32" charset="0"/>
          <a:cs typeface="DejaVu Sans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25450" y="-57150"/>
            <a:ext cx="8221663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1663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248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3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endParaRPr lang="ru-RU" altLang="ru-RU" smtClean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6813"/>
            <a:ext cx="289083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3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endParaRPr lang="ru-RU" altLang="ru-RU" smtClean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2248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fld id="{1FCA39E2-7C80-4A7D-9112-14387D318DF4}" type="slidenum">
              <a:rPr lang="ru-RU" altLang="ru-RU" smtClean="0"/>
              <a:pPr/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55119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charset="0"/>
          <a:cs typeface="DejaVu Sans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charset="0"/>
          <a:cs typeface="DejaVu Sans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charset="0"/>
          <a:cs typeface="DejaVu Sans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charset="0"/>
          <a:cs typeface="DejaVu San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charset="0"/>
          <a:cs typeface="DejaVu San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charset="0"/>
          <a:cs typeface="DejaVu San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charset="0"/>
          <a:cs typeface="DejaVu San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11188" y="0"/>
            <a:ext cx="7924800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Этнокультурная составляющая образовательной программы по физической культуре в </a:t>
            </a:r>
            <a:r>
              <a:rPr lang="ru-RU" altLang="ru-RU" sz="32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Угутской</a:t>
            </a:r>
            <a:r>
              <a:rPr lang="ru-RU" altLang="ru-RU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СОШ.</a:t>
            </a:r>
            <a:endParaRPr lang="ru-RU" altLang="ru-RU" sz="3200" b="1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667000" y="6096000"/>
            <a:ext cx="442595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9pPr>
          </a:lstStyle>
          <a:p>
            <a:pPr algn="ctr">
              <a:spcBef>
                <a:spcPts val="1250"/>
              </a:spcBef>
              <a:buClrTx/>
              <a:buFontTx/>
              <a:buNone/>
            </a:pPr>
            <a:r>
              <a:rPr lang="ru-RU" altLang="ru-RU" sz="1100" dirty="0">
                <a:solidFill>
                  <a:srgbClr val="663300"/>
                </a:solidFill>
              </a:rPr>
              <a:t>с. Угут </a:t>
            </a:r>
            <a:r>
              <a:rPr lang="ru-RU" altLang="ru-RU" sz="1100" dirty="0" smtClean="0">
                <a:solidFill>
                  <a:srgbClr val="663300"/>
                </a:solidFill>
              </a:rPr>
              <a:t>2017 </a:t>
            </a:r>
            <a:r>
              <a:rPr lang="ru-RU" altLang="ru-RU" sz="1100" dirty="0">
                <a:solidFill>
                  <a:srgbClr val="663300"/>
                </a:solidFill>
              </a:rPr>
              <a:t>год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357813" y="4140200"/>
            <a:ext cx="3641725" cy="118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9pPr>
          </a:lstStyle>
          <a:p>
            <a:pPr algn="ctr">
              <a:spcBef>
                <a:spcPts val="1250"/>
              </a:spcBef>
              <a:buClrTx/>
              <a:buFontTx/>
              <a:buNone/>
            </a:pPr>
            <a:r>
              <a:rPr lang="ru-RU" altLang="ru-RU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Автор: учитель физической культуры </a:t>
            </a:r>
            <a:r>
              <a:rPr lang="ru-RU" altLang="ru-RU" sz="2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Пеева</a:t>
            </a:r>
            <a:r>
              <a:rPr lang="ru-RU" altLang="ru-RU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Е.П.</a:t>
            </a:r>
          </a:p>
          <a:p>
            <a:pPr algn="ctr">
              <a:spcBef>
                <a:spcPts val="1250"/>
              </a:spcBef>
              <a:buClrTx/>
              <a:buFontTx/>
              <a:buNone/>
            </a:pPr>
            <a:r>
              <a:rPr lang="ru-RU" alt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МБОУ </a:t>
            </a:r>
            <a:r>
              <a:rPr lang="ru-RU" altLang="ru-RU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«Угутская </a:t>
            </a:r>
            <a:r>
              <a:rPr lang="ru-RU" alt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СОШ».</a:t>
            </a:r>
            <a:endParaRPr lang="ru-RU" altLang="ru-RU" sz="20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52" y="1697672"/>
            <a:ext cx="3511550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Полоса препятствий в спортивном зале</a:t>
            </a:r>
            <a:endParaRPr lang="ru-RU" sz="2800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980728"/>
            <a:ext cx="8216900" cy="513749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Женя\Pictures\2003-12-31 016\P1010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61" y="908720"/>
            <a:ext cx="3668192" cy="275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Женя\Pictures\2003-12-31 016\P1010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385" y="3933056"/>
            <a:ext cx="3668192" cy="275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C:\Users\Женя\Pictures\2003-12-31 016\P10100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49" y="3933056"/>
            <a:ext cx="3164136" cy="237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C:\Users\Женя\Pictures\2003-12-31 016\P10100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4251">
            <a:off x="5192498" y="1424280"/>
            <a:ext cx="3020119" cy="226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42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450" y="548680"/>
            <a:ext cx="8216900" cy="936104"/>
          </a:xfrm>
        </p:spPr>
        <p:txBody>
          <a:bodyPr/>
          <a:lstStyle/>
          <a:p>
            <a:pPr lvl="0" eaLnBrk="1" hangingPunct="1">
              <a:lnSpc>
                <a:spcPct val="100000"/>
              </a:lnSpc>
            </a:pPr>
            <a:r>
              <a:rPr lang="ru-RU" altLang="ru-RU" sz="3200" kern="1200" dirty="0">
                <a:solidFill>
                  <a:srgbClr val="000000"/>
                </a:solidFill>
                <a:latin typeface="Calibri" pitchFamily="32" charset="0"/>
                <a:ea typeface="Microsoft YaHei" charset="-122"/>
                <a:cs typeface="+mn-cs"/>
              </a:rPr>
              <a:t>Стрельба из лука на </a:t>
            </a:r>
            <a:r>
              <a:rPr lang="ru-RU" altLang="ru-RU" sz="3200" kern="1200" dirty="0" smtClean="0">
                <a:solidFill>
                  <a:srgbClr val="000000"/>
                </a:solidFill>
                <a:latin typeface="Calibri" pitchFamily="32" charset="0"/>
                <a:ea typeface="Microsoft YaHei" charset="-122"/>
                <a:cs typeface="+mn-cs"/>
              </a:rPr>
              <a:t>уроке физической культуры(5Б, 9А, 11А)</a:t>
            </a:r>
            <a:r>
              <a:rPr lang="ru-RU" altLang="ru-RU" sz="3600" b="0" i="1" kern="1200" dirty="0">
                <a:solidFill>
                  <a:srgbClr val="000000"/>
                </a:solidFill>
                <a:latin typeface="Calibri" pitchFamily="32" charset="0"/>
                <a:ea typeface="Microsoft YaHei" charset="-122"/>
                <a:cs typeface="+mn-cs"/>
              </a:rPr>
              <a:t/>
            </a:r>
            <a:br>
              <a:rPr lang="ru-RU" altLang="ru-RU" sz="3600" b="0" i="1" kern="1200" dirty="0">
                <a:solidFill>
                  <a:srgbClr val="000000"/>
                </a:solidFill>
                <a:latin typeface="Calibri" pitchFamily="32" charset="0"/>
                <a:ea typeface="Microsoft YaHei" charset="-122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84" y="1628800"/>
            <a:ext cx="2339975" cy="409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28799"/>
            <a:ext cx="2305050" cy="409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9" y="1575821"/>
            <a:ext cx="2316163" cy="411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4593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lnSpc>
                <a:spcPct val="100000"/>
              </a:lnSpc>
            </a:pPr>
            <a:r>
              <a:rPr lang="ru-RU" altLang="ru-RU" sz="2800" i="1" kern="1200" dirty="0">
                <a:solidFill>
                  <a:srgbClr val="000000"/>
                </a:solidFill>
                <a:latin typeface="Calibri" pitchFamily="32" charset="0"/>
                <a:ea typeface="Microsoft YaHei" charset="-122"/>
                <a:cs typeface="+mn-cs"/>
              </a:rPr>
              <a:t>Урок лыжной подготовки на «Экологической тропе» с сотрудниками заповедника «Юганский»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16900" cy="513749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8915" name="Picture 3" descr="C:\Users\Женя\Pictures\2003-12-31 008\P10104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58507"/>
            <a:ext cx="4084987" cy="306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4176464" cy="31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20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6556375" y="6246813"/>
            <a:ext cx="2124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9pPr>
          </a:lstStyle>
          <a:p>
            <a:pPr algn="r">
              <a:lnSpc>
                <a:spcPct val="93000"/>
              </a:lnSpc>
              <a:buClrTx/>
              <a:buFontTx/>
              <a:buNone/>
            </a:pPr>
            <a:fld id="{BB09311C-DADA-4FBE-9172-379FFFD43B3E}" type="slidenum">
              <a:rPr lang="ru-RU" altLang="ru-RU" sz="1400">
                <a:solidFill>
                  <a:srgbClr val="000000"/>
                </a:solidFill>
              </a:rPr>
              <a:pPr algn="r">
                <a:lnSpc>
                  <a:spcPct val="93000"/>
                </a:lnSpc>
                <a:buClrTx/>
                <a:buFontTx/>
                <a:buNone/>
              </a:pPr>
              <a:t>13</a:t>
            </a:fld>
            <a:endParaRPr lang="ru-RU" altLang="ru-RU" sz="1400">
              <a:solidFill>
                <a:srgbClr val="000000"/>
              </a:solidFill>
            </a:endParaRP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425450" y="-52388"/>
            <a:ext cx="8228013" cy="1247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9pPr>
          </a:lstStyle>
          <a:p>
            <a:pPr algn="ctr">
              <a:lnSpc>
                <a:spcPct val="93000"/>
              </a:lnSpc>
              <a:buClrTx/>
              <a:buFontTx/>
              <a:buNone/>
            </a:pPr>
            <a:r>
              <a:rPr lang="ru-RU" alt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Фрагмент </a:t>
            </a:r>
            <a:r>
              <a:rPr lang="ru-RU" alt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интегрированного урока</a:t>
            </a:r>
            <a:r>
              <a:rPr lang="ru-RU" alt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: Процесс жизнедеятельности лиственных растений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1852"/>
            <a:ext cx="5385987" cy="3672706"/>
          </a:xfrm>
          <a:prstGeom prst="rect">
            <a:avLst/>
          </a:prstGeom>
          <a:noFill/>
          <a:ln w="1908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97" y="3627438"/>
            <a:ext cx="4295775" cy="3086100"/>
          </a:xfrm>
          <a:prstGeom prst="rect">
            <a:avLst/>
          </a:prstGeom>
          <a:noFill/>
          <a:ln w="1908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</a:rPr>
              <a:t>Мероприятие «Красная книга заповедника «Юганский» 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1987" name="Picture 3" descr="C:\Users\Женя\Pictures\2003-12-31 001\P1010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120" y="4077072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А. ВЕЛИЧКО СЕМИНАР 2017\Величко Н.И. от Пеевой Е.П\этнокомпонент курсы Н.И.Величко\работа с заповедником\P101006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73" y="3789040"/>
            <a:ext cx="3869583" cy="290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А. ВЕЛИЧКО СЕМИНАР 2017\Величко Н.И. от Пеевой Е.П\этнокомпонент курсы Н.И.Величко\работа с заповедником\P10100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97014"/>
            <a:ext cx="3664012" cy="274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А. ВЕЛИЧКО СЕМИНАР 2017\Величко Н.И. от Пеевой Е.П\этнокомпонент курсы Н.И.Величко\работа с заповедником\P10100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3744416" cy="280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31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100000"/>
              <a:buFontTx/>
              <a:buNone/>
            </a:pPr>
            <a:r>
              <a:rPr lang="ru-RU" altLang="ru-RU" sz="2800" b="1" i="1" dirty="0" smtClean="0">
                <a:solidFill>
                  <a:srgbClr val="000000"/>
                </a:solidFill>
                <a:latin typeface="Calibri" pitchFamily="32" charset="0"/>
                <a:ea typeface="Microsoft YaHei" charset="-122"/>
              </a:rPr>
              <a:t>Спортивное мероприятие «Национальные единоборства»</a:t>
            </a:r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>
              <a:solidFill>
                <a:prstClr val="white"/>
              </a:solidFill>
              <a:ea typeface="Microsoft YaHei" charset="-122"/>
            </a:endParaRP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35125"/>
            <a:ext cx="2395537" cy="425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593850"/>
            <a:ext cx="2455862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93850"/>
            <a:ext cx="2419350" cy="430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4324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</a:rPr>
              <a:t>Спортивное мероприятие «Богатырские игры </a:t>
            </a:r>
            <a:r>
              <a:rPr lang="ru-RU" sz="2800" dirty="0" err="1" smtClean="0">
                <a:solidFill>
                  <a:schemeClr val="tx1"/>
                </a:solidFill>
              </a:rPr>
              <a:t>Тоньи</a:t>
            </a:r>
            <a:r>
              <a:rPr lang="ru-RU" sz="2800" dirty="0" smtClean="0">
                <a:solidFill>
                  <a:schemeClr val="tx1"/>
                </a:solidFill>
              </a:rPr>
              <a:t>»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0963" name="Picture 3" descr="C:\Users\Женя\Pictures\2003-12-31 005\P10102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61" y="907583"/>
            <a:ext cx="3649921" cy="273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C:\Users\Женя\Pictures\2003-12-31 005\P10102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7" y="3709894"/>
            <a:ext cx="3629705" cy="272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5" descr="C:\Users\Женя\Pictures\2003-12-31 005\P10102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93127"/>
            <a:ext cx="2948112" cy="221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C:\Users\Женя\Pictures\2003-12-31 005\P10102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04211"/>
            <a:ext cx="2948112" cy="221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893126"/>
            <a:ext cx="8216900" cy="5704225"/>
          </a:xfrm>
        </p:spPr>
        <p:txBody>
          <a:bodyPr/>
          <a:lstStyle/>
          <a:p>
            <a:endParaRPr lang="ru-RU" b="1" dirty="0"/>
          </a:p>
        </p:txBody>
      </p:sp>
      <p:pic>
        <p:nvPicPr>
          <p:cNvPr id="40968" name="Picture 8" descr="C:\Users\Женя\Pictures\2003-12-31 005\P10102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65104"/>
            <a:ext cx="3099417" cy="232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7" y="907582"/>
            <a:ext cx="4106162" cy="2737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37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6556375" y="6246813"/>
            <a:ext cx="2124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9pPr>
          </a:lstStyle>
          <a:p>
            <a:pPr algn="r">
              <a:lnSpc>
                <a:spcPct val="93000"/>
              </a:lnSpc>
              <a:buClrTx/>
              <a:buFontTx/>
              <a:buNone/>
            </a:pPr>
            <a:fld id="{FE3FC1BD-ECD9-4521-A4CD-38E8586FEB1F}" type="slidenum">
              <a:rPr lang="ru-RU" altLang="ru-RU" sz="1400">
                <a:solidFill>
                  <a:srgbClr val="000000"/>
                </a:solidFill>
              </a:rPr>
              <a:pPr algn="r">
                <a:lnSpc>
                  <a:spcPct val="93000"/>
                </a:lnSpc>
                <a:buClrTx/>
                <a:buFontTx/>
                <a:buNone/>
              </a:pPr>
              <a:t>17</a:t>
            </a:fld>
            <a:endParaRPr lang="ru-RU" altLang="ru-RU" sz="1400">
              <a:solidFill>
                <a:srgbClr val="000000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3889375" cy="2719387"/>
          </a:xfrm>
          <a:prstGeom prst="rect">
            <a:avLst/>
          </a:prstGeom>
          <a:noFill/>
          <a:ln w="1908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89325"/>
            <a:ext cx="3960813" cy="2970213"/>
          </a:xfrm>
          <a:prstGeom prst="rect">
            <a:avLst/>
          </a:prstGeom>
          <a:noFill/>
          <a:ln w="1908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33375"/>
            <a:ext cx="3990975" cy="2992438"/>
          </a:xfrm>
          <a:prstGeom prst="rect">
            <a:avLst/>
          </a:prstGeom>
          <a:noFill/>
          <a:ln w="1908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573463"/>
            <a:ext cx="3919537" cy="2940050"/>
          </a:xfrm>
          <a:prstGeom prst="rect">
            <a:avLst/>
          </a:prstGeom>
          <a:noFill/>
          <a:ln w="1908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apf.mail.ru/cgi-bin/readmsg/20170512_133406.jpg?id=15039027970000000242%3B0%3B1&amp;x-email=peeva.evgenia%40mail.ru&amp;exif=1&amp;bs=2372&amp;bl=2236128&amp;ct=image%2Fjpeg&amp;cn=20170512_133406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apf.mail.ru/cgi-bin/readmsg/20170512_133406.jpg?id=15039027970000000242%3B0%3B1&amp;x-email=peeva.evgenia%40mail.ru&amp;exif=1&amp;bs=2372&amp;bl=2236128&amp;ct=image%2Fjpeg&amp;cn=20170512_133406.jpg&amp;cte=bina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Женя\Desktop\20170512_133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7452320" cy="419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</a:rPr>
              <a:t>Проектная деятельность учащихся.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1744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распостранение опытом Пеева\результаты детей Пеева\2015-01-26_14023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5888"/>
            <a:ext cx="2520280" cy="360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распостранение опытом Пеева\достижения Пеева\2015-01-26_13393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12396"/>
            <a:ext cx="2376263" cy="339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Женя\Downloads\0554591f12c2476673f8fb8c092b241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5567"/>
            <a:ext cx="2453007" cy="346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Женя\Desktop\20170531_1400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6176">
            <a:off x="43937" y="3326586"/>
            <a:ext cx="5910402" cy="332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Женя\Downloads\16228167. 98892869-Давидюк Анна Анатольевн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24944"/>
            <a:ext cx="2640174" cy="373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556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63521"/>
            <a:ext cx="4392488" cy="336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425450" y="-6350"/>
            <a:ext cx="8228013" cy="11572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400" dirty="0">
              <a:solidFill>
                <a:srgbClr val="000080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880973"/>
            <a:ext cx="3759766" cy="2820371"/>
          </a:xfrm>
          <a:prstGeom prst="rect">
            <a:avLst/>
          </a:prstGeom>
          <a:noFill/>
          <a:ln w="19080">
            <a:solidFill>
              <a:srgbClr val="EBE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88" y="3804898"/>
            <a:ext cx="3544403" cy="283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66978"/>
            <a:ext cx="3816424" cy="266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0950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619672" y="115888"/>
            <a:ext cx="5256584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3200" b="1" i="1" dirty="0" smtClean="0">
                <a:solidFill>
                  <a:srgbClr val="FFFF00"/>
                </a:solidFill>
              </a:rPr>
              <a:t>Спасибо за </a:t>
            </a:r>
            <a:r>
              <a:rPr lang="ru-RU" altLang="ru-RU" sz="3200" b="1" i="1" dirty="0" smtClean="0">
                <a:solidFill>
                  <a:srgbClr val="FFFF00"/>
                </a:solidFill>
              </a:rPr>
              <a:t>внимание!</a:t>
            </a:r>
            <a:endParaRPr lang="ru-RU" altLang="ru-RU" sz="3200" b="1" i="1" dirty="0">
              <a:solidFill>
                <a:srgbClr val="FFFF00"/>
              </a:solidFill>
            </a:endParaRPr>
          </a:p>
        </p:txBody>
      </p:sp>
      <p:sp>
        <p:nvSpPr>
          <p:cNvPr id="2" name="AutoShape 2" descr="https://apf.mail.ru/cgi-bin/readmsg/20170617_124033.jpg?id=15038545040000000745%3B0%3B1&amp;x-email=peeva.evgenia%40mail.ru&amp;exif=1&amp;bs=2311&amp;bl=3561856&amp;ct=image%2Fjpeg&amp;cn=20170617_124033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70490"/>
            <a:ext cx="2880320" cy="512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0523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136904" cy="1224136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модуля: «Игры, состязания и самобытные физические упражнения народов Севера»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7"/>
            <a:ext cx="8216900" cy="4345408"/>
          </a:xfrm>
        </p:spPr>
        <p:txBody>
          <a:bodyPr/>
          <a:lstStyle/>
          <a:p>
            <a:r>
              <a:rPr lang="ru-RU" sz="2400" dirty="0" smtClean="0"/>
              <a:t>1.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Метание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тынзяна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хорей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етание топора на дальность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Тройной национальный прыжок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Прыжки через нарты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5.Бег с палкой по пересеченной местности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Стрельба из лука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7. Национальные подвижные игры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Экологическая тропа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78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5219700" y="1628775"/>
            <a:ext cx="3781425" cy="458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9pPr>
          </a:lstStyle>
          <a:p>
            <a:pPr>
              <a:spcAft>
                <a:spcPts val="700"/>
              </a:spcAft>
              <a:buFont typeface="Wingdings" charset="2"/>
              <a:buChar char=""/>
            </a:pPr>
            <a:r>
              <a:rPr lang="ru-RU" altLang="ru-RU" sz="2200" dirty="0">
                <a:solidFill>
                  <a:srgbClr val="000080"/>
                </a:solidFill>
                <a:cs typeface="Times New Roman" pitchFamily="16" charset="0"/>
              </a:rPr>
              <a:t> </a:t>
            </a:r>
            <a:r>
              <a:rPr lang="ru-RU" altLang="ru-RU" sz="2200" b="1" dirty="0">
                <a:solidFill>
                  <a:srgbClr val="000080"/>
                </a:solidFill>
                <a:cs typeface="Times New Roman" pitchFamily="16" charset="0"/>
              </a:rPr>
              <a:t>2 спортивных зала</a:t>
            </a:r>
          </a:p>
          <a:p>
            <a:pPr>
              <a:spcAft>
                <a:spcPts val="700"/>
              </a:spcAft>
              <a:buFont typeface="Wingdings" charset="2"/>
              <a:buChar char=""/>
            </a:pPr>
            <a:r>
              <a:rPr lang="ru-RU" altLang="ru-RU" sz="2200" b="1" dirty="0" smtClean="0">
                <a:solidFill>
                  <a:srgbClr val="000080"/>
                </a:solidFill>
                <a:cs typeface="Times New Roman" pitchFamily="16" charset="0"/>
              </a:rPr>
              <a:t>хоккейный </a:t>
            </a:r>
            <a:r>
              <a:rPr lang="ru-RU" altLang="ru-RU" sz="2200" b="1" dirty="0">
                <a:solidFill>
                  <a:srgbClr val="000080"/>
                </a:solidFill>
                <a:cs typeface="Times New Roman" pitchFamily="16" charset="0"/>
              </a:rPr>
              <a:t>корт.</a:t>
            </a:r>
          </a:p>
          <a:p>
            <a:pPr>
              <a:spcAft>
                <a:spcPts val="700"/>
              </a:spcAft>
              <a:buFont typeface="Wingdings" charset="2"/>
              <a:buChar char=""/>
            </a:pPr>
            <a:r>
              <a:rPr lang="ru-RU" altLang="ru-RU" sz="2200" b="1" dirty="0">
                <a:solidFill>
                  <a:srgbClr val="000080"/>
                </a:solidFill>
                <a:cs typeface="Times New Roman" pitchFamily="16" charset="0"/>
              </a:rPr>
              <a:t>тренажерный зал.</a:t>
            </a:r>
          </a:p>
          <a:p>
            <a:pPr>
              <a:spcAft>
                <a:spcPts val="700"/>
              </a:spcAft>
              <a:buFont typeface="Wingdings" charset="2"/>
              <a:buChar char=""/>
            </a:pPr>
            <a:r>
              <a:rPr lang="ru-RU" altLang="ru-RU" sz="2200" b="1" dirty="0">
                <a:solidFill>
                  <a:srgbClr val="000080"/>
                </a:solidFill>
                <a:cs typeface="Times New Roman" pitchFamily="16" charset="0"/>
              </a:rPr>
              <a:t>спортивный инвентарь.</a:t>
            </a:r>
          </a:p>
          <a:p>
            <a:pPr>
              <a:spcAft>
                <a:spcPts val="700"/>
              </a:spcAft>
              <a:buFont typeface="Wingdings" charset="2"/>
              <a:buChar char=""/>
            </a:pPr>
            <a:r>
              <a:rPr lang="ru-RU" altLang="ru-RU" sz="2200" b="1" dirty="0">
                <a:solidFill>
                  <a:srgbClr val="000080"/>
                </a:solidFill>
                <a:cs typeface="Times New Roman" pitchFamily="16" charset="0"/>
              </a:rPr>
              <a:t>лыжная база.</a:t>
            </a:r>
          </a:p>
          <a:p>
            <a:pPr>
              <a:spcAft>
                <a:spcPts val="700"/>
              </a:spcAft>
              <a:buFont typeface="Wingdings" charset="2"/>
              <a:buChar char=""/>
            </a:pPr>
            <a:r>
              <a:rPr lang="ru-RU" altLang="ru-RU" sz="2200" b="1" dirty="0">
                <a:solidFill>
                  <a:srgbClr val="000080"/>
                </a:solidFill>
                <a:cs typeface="Times New Roman" pitchFamily="16" charset="0"/>
              </a:rPr>
              <a:t>оборудование для занятий рыболовством и охотоведением.</a:t>
            </a:r>
          </a:p>
          <a:p>
            <a:pPr>
              <a:spcAft>
                <a:spcPts val="700"/>
              </a:spcAft>
              <a:buFont typeface="Wingdings" charset="2"/>
              <a:buChar char=""/>
            </a:pPr>
            <a:r>
              <a:rPr lang="ru-RU" altLang="ru-RU" sz="2200" b="1" dirty="0">
                <a:solidFill>
                  <a:srgbClr val="000080"/>
                </a:solidFill>
                <a:cs typeface="Times New Roman" pitchFamily="16" charset="0"/>
              </a:rPr>
              <a:t>снегоход «Буран», моторная </a:t>
            </a:r>
            <a:r>
              <a:rPr lang="ru-RU" altLang="ru-RU" sz="2200" b="1" dirty="0" smtClean="0">
                <a:solidFill>
                  <a:srgbClr val="000080"/>
                </a:solidFill>
                <a:cs typeface="Times New Roman" pitchFamily="16" charset="0"/>
              </a:rPr>
              <a:t>лодка, </a:t>
            </a:r>
            <a:r>
              <a:rPr lang="ru-RU" altLang="ru-RU" sz="2200" b="1" dirty="0" err="1" smtClean="0">
                <a:solidFill>
                  <a:srgbClr val="000080"/>
                </a:solidFill>
                <a:cs typeface="Times New Roman" pitchFamily="16" charset="0"/>
              </a:rPr>
              <a:t>облас</a:t>
            </a:r>
            <a:r>
              <a:rPr lang="ru-RU" altLang="ru-RU" sz="2200" b="1" dirty="0" smtClean="0">
                <a:solidFill>
                  <a:srgbClr val="000080"/>
                </a:solidFill>
                <a:cs typeface="Times New Roman" pitchFamily="16" charset="0"/>
              </a:rPr>
              <a:t>.</a:t>
            </a:r>
            <a:endParaRPr lang="ru-RU" altLang="ru-RU" sz="2200" b="1" dirty="0">
              <a:solidFill>
                <a:srgbClr val="000080"/>
              </a:solidFill>
              <a:cs typeface="Times New Roman" pitchFamily="16" charset="0"/>
            </a:endParaRPr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814388" y="339725"/>
            <a:ext cx="75406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32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Материально-техническая база школы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0475"/>
            <a:ext cx="2808287" cy="2165350"/>
          </a:xfrm>
          <a:prstGeom prst="rect">
            <a:avLst/>
          </a:prstGeom>
          <a:noFill/>
          <a:ln w="1908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565400"/>
            <a:ext cx="3128963" cy="2346325"/>
          </a:xfrm>
          <a:prstGeom prst="rect">
            <a:avLst/>
          </a:prstGeom>
          <a:noFill/>
          <a:ln w="19080">
            <a:solidFill>
              <a:srgbClr val="EBE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08500"/>
            <a:ext cx="2879725" cy="2159000"/>
          </a:xfrm>
          <a:prstGeom prst="rect">
            <a:avLst/>
          </a:prstGeom>
          <a:noFill/>
          <a:ln w="1908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2038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6556375" y="6246813"/>
            <a:ext cx="2124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9pPr>
          </a:lstStyle>
          <a:p>
            <a:pPr algn="r">
              <a:lnSpc>
                <a:spcPct val="93000"/>
              </a:lnSpc>
              <a:buClrTx/>
              <a:buFontTx/>
              <a:buNone/>
            </a:pPr>
            <a:fld id="{65629B60-E41F-452B-AF41-354E76FDE1A0}" type="slidenum">
              <a:rPr lang="ru-RU" altLang="ru-RU" sz="1400">
                <a:solidFill>
                  <a:srgbClr val="000000"/>
                </a:solidFill>
              </a:rPr>
              <a:pPr algn="r">
                <a:lnSpc>
                  <a:spcPct val="93000"/>
                </a:lnSpc>
                <a:buClrTx/>
                <a:buFontTx/>
                <a:buNone/>
              </a:pPr>
              <a:t>5</a:t>
            </a:fld>
            <a:endParaRPr lang="ru-RU" altLang="ru-RU" sz="1400">
              <a:solidFill>
                <a:srgbClr val="000000"/>
              </a:solidFill>
            </a:endParaRP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323850" y="1989138"/>
            <a:ext cx="8569325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800" dirty="0">
                <a:solidFill>
                  <a:srgbClr val="000000"/>
                </a:solidFill>
              </a:rPr>
              <a:t> </a:t>
            </a:r>
            <a:r>
              <a:rPr lang="ru-RU" alt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alt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аполнение содержания программного материала физического воспитания учащихся элементами национальных игр и единоборств коренных народов Сибири</a:t>
            </a:r>
            <a:endParaRPr lang="ru-RU" altLang="ru-RU" sz="32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altLang="ru-RU" sz="3600" b="1" i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95288" y="404813"/>
            <a:ext cx="8229600" cy="114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528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</a:pPr>
            <a:r>
              <a:rPr lang="ru-RU" altLang="ru-RU" sz="3200" b="1" i="1" dirty="0" smtClean="0">
                <a:solidFill>
                  <a:schemeClr val="tx1"/>
                </a:solidFill>
                <a:latin typeface="Arial" charset="0"/>
              </a:rPr>
              <a:t>Цель</a:t>
            </a:r>
            <a:r>
              <a:rPr lang="ru-RU" altLang="ru-RU" sz="3200" b="1" i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altLang="ru-RU" sz="3200" b="1" i="1" dirty="0" smtClean="0">
                <a:solidFill>
                  <a:schemeClr val="tx1"/>
                </a:solidFill>
                <a:latin typeface="Arial" charset="0"/>
              </a:rPr>
              <a:t>модуля</a:t>
            </a:r>
            <a:r>
              <a:rPr lang="ru-RU" altLang="ru-RU" sz="2800" b="1" i="1" dirty="0" smtClean="0">
                <a:solidFill>
                  <a:schemeClr val="tx1"/>
                </a:solidFill>
                <a:latin typeface="Arial" charset="0"/>
              </a:rPr>
              <a:t>:</a:t>
            </a:r>
            <a:endParaRPr lang="ru-RU" altLang="ru-RU" sz="2800" b="1" i="1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модуля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1.Укрепление здоровья, повышение уровня физического развития.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2.Обучение жизненно важным двигательным навыкам и умениям, применению их в различных по сложности условиям.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Формирование потребности в систематических занятиях физическими упражнениями, физическом самосовершенствованием.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Приобретение необходимых знаний 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народа, национальной  культуре, самобытных физических игр и единоборств.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5.Воспитание у школьников высоких нравственных качеств личности представителя Северного этноса, способного к полноценной профессионально-трудовой деятельности.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79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450" y="188640"/>
            <a:ext cx="8216900" cy="1152128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</a:rPr>
              <a:t>Основные разделы этно-культурного модуля « Игры, состязания и самобытные физические упражнения народов Севера»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04962"/>
            <a:ext cx="8278564" cy="4992389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Усвоение знаний (история, национальные обычаи, традиции народов ханты, история игр, национальных видов спорта, о возможностях человека, его культуре и ценностных ориентациях.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Усвоение способов физкультурной деятельности (физические упражнения, хантыйские игры, национальные виды спорта).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национальных физических упражнений для подготовки учащихся к выполнению нормативных требований по физической подготовленности, сдаче норм ГТО и во внеурочной деятельности.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 с этно-культурной составляющей.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04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450" y="260648"/>
            <a:ext cx="8216900" cy="1152128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</a:rPr>
              <a:t>Презентация к уроку физической культуры с этно-экологической составляющей «Национальные единоборства» 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Picture 4" descr="C:\Users\Женя\Desktop\Спортивные мероприятия\внеклассные мероприятия 14-15\Фото Богатырские игры Тоньи\IMG_12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03" y="1604962"/>
            <a:ext cx="6840514" cy="456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654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6556375" y="6246813"/>
            <a:ext cx="2124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9pPr>
          </a:lstStyle>
          <a:p>
            <a:pPr algn="r">
              <a:lnSpc>
                <a:spcPct val="93000"/>
              </a:lnSpc>
              <a:buClrTx/>
              <a:buFontTx/>
              <a:buNone/>
            </a:pPr>
            <a:fld id="{DD5B9179-480C-4C28-BDB1-51056E126824}" type="slidenum">
              <a:rPr lang="ru-RU" altLang="ru-RU" sz="1400">
                <a:solidFill>
                  <a:srgbClr val="000000"/>
                </a:solidFill>
              </a:rPr>
              <a:pPr algn="r">
                <a:lnSpc>
                  <a:spcPct val="93000"/>
                </a:lnSpc>
                <a:buClrTx/>
                <a:buFontTx/>
                <a:buNone/>
              </a:pPr>
              <a:t>9</a:t>
            </a:fld>
            <a:endParaRPr lang="ru-RU" altLang="ru-RU" sz="1400">
              <a:solidFill>
                <a:srgbClr val="00000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125538"/>
            <a:ext cx="3490913" cy="2566987"/>
          </a:xfrm>
          <a:prstGeom prst="rect">
            <a:avLst/>
          </a:prstGeom>
          <a:noFill/>
          <a:ln w="1908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1079500"/>
            <a:ext cx="3611563" cy="2478088"/>
          </a:xfrm>
          <a:prstGeom prst="rect">
            <a:avLst/>
          </a:prstGeom>
          <a:noFill/>
          <a:ln w="1908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84213" y="115888"/>
            <a:ext cx="77692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Интегрированный урок «Путешествие в Юганский заповедник»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44925"/>
            <a:ext cx="3552825" cy="2814638"/>
          </a:xfrm>
          <a:prstGeom prst="rect">
            <a:avLst/>
          </a:prstGeom>
          <a:noFill/>
          <a:ln w="1908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006850"/>
            <a:ext cx="3540125" cy="2403475"/>
          </a:xfrm>
          <a:prstGeom prst="rect">
            <a:avLst/>
          </a:prstGeom>
          <a:noFill/>
          <a:ln w="1908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2076</TotalTime>
  <Words>407</Words>
  <Application>Microsoft Office PowerPoint</Application>
  <PresentationFormat>Экран (4:3)</PresentationFormat>
  <Paragraphs>64</Paragraphs>
  <Slides>20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Содержание модуля: «Игры, состязания и самобытные физические упражнения народов Севера»</vt:lpstr>
      <vt:lpstr>Презентация PowerPoint</vt:lpstr>
      <vt:lpstr>Презентация PowerPoint</vt:lpstr>
      <vt:lpstr>Задачи модуля</vt:lpstr>
      <vt:lpstr>Основные разделы этно-культурного модуля « Игры, состязания и самобытные физические упражнения народов Севера»</vt:lpstr>
      <vt:lpstr>Презентация к уроку физической культуры с этно-экологической составляющей «Национальные единоборства» </vt:lpstr>
      <vt:lpstr>Презентация PowerPoint</vt:lpstr>
      <vt:lpstr>Полоса препятствий в спортивном зале</vt:lpstr>
      <vt:lpstr>Стрельба из лука на уроке физической культуры(5Б, 9А, 11А) </vt:lpstr>
      <vt:lpstr>Урок лыжной подготовки на «Экологической тропе» с сотрудниками заповедника «Юганский»</vt:lpstr>
      <vt:lpstr>Презентация PowerPoint</vt:lpstr>
      <vt:lpstr>Мероприятие «Красная книга заповедника «Юганский» </vt:lpstr>
      <vt:lpstr>Презентация PowerPoint</vt:lpstr>
      <vt:lpstr>Спортивное мероприятие «Богатырские игры Тоньи»</vt:lpstr>
      <vt:lpstr>Презентация PowerPoint</vt:lpstr>
      <vt:lpstr>Проектная деятельность учащихся.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puple</dc:creator>
  <cp:lastModifiedBy>Женя</cp:lastModifiedBy>
  <cp:revision>119</cp:revision>
  <cp:lastPrinted>1601-01-01T00:00:00Z</cp:lastPrinted>
  <dcterms:created xsi:type="dcterms:W3CDTF">2004-12-15T03:41:38Z</dcterms:created>
  <dcterms:modified xsi:type="dcterms:W3CDTF">2017-08-28T18:11:22Z</dcterms:modified>
</cp:coreProperties>
</file>